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2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5143500" type="screen16x9"/>
  <p:notesSz cx="6858000" cy="9144000"/>
  <p:embeddedFontLst>
    <p:embeddedFont>
      <p:font typeface="Bree Serif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Impact" panose="020B0806030902050204" pitchFamily="34" charset="0"/>
      <p:regular r:id="rId29"/>
    </p:embeddedFont>
    <p:embeddedFont>
      <p:font typeface="Oswald" panose="020B0604020202020204" charset="0"/>
      <p:regular r:id="rId30"/>
      <p:bold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iq5jFxEX0zR5uVa5mEJsRe8tEaK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6EB7D78-D252-4810-B1D4-94BA7A70A3FD}">
  <a:tblStyle styleId="{E6EB7D78-D252-4810-B1D4-94BA7A70A3FD}" styleName="Table_0">
    <a:wholeTbl>
      <a:tcTxStyle b="off" i="off">
        <a:font>
          <a:latin typeface="Arial"/>
          <a:ea typeface="Arial"/>
          <a:cs typeface="Arial"/>
        </a:font>
        <a:schemeClr val="lt1"/>
      </a:tcTxStyle>
      <a:tcStyle>
        <a:tcBdr>
          <a:left>
            <a:ln w="9525" cap="flat" cmpd="sng">
              <a:solidFill>
                <a:srgbClr val="BBBBBB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BBBBBB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BBBBBB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BBBBBB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</a:tcBdr>
      </a:tcStyle>
    </a:lastCol>
    <a:firstCol>
      <a:tcTxStyle b="on" i="off"/>
      <a:tcStyle>
        <a:tcBdr>
          <a:right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firstCol>
    <a:lastRow>
      <a:tcTxStyle b="on" i="off"/>
      <a:tcStyle>
        <a:tcBdr>
          <a:top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seCell>
    <a:swCell>
      <a:tcTxStyle b="off" i="off"/>
      <a:tcStyle>
        <a:tcBdr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swCell>
    <a:firstRow>
      <a:tcTxStyle b="on" i="off"/>
      <a:tcStyle>
        <a:tcBdr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neCell>
    <a:nwCell>
      <a:tcTxStyle b="off" i="off"/>
      <a:tcStyle>
        <a:tcBdr/>
      </a:tcStyle>
    </a:nwCell>
  </a:tblStyle>
  <a:tblStyle styleId="{A9D3CB06-FF35-445C-99ED-A70831341E8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FF36EFC-8286-41D5-965D-620DE11967E7}" styleName="Table_2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EC13719-698A-4988-837E-C77210E71AD5}" styleName="Table_3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>
          <a:top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lef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3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0D8A2C09-818A-49A4-95DC-149CFF20680D}" styleName="Table_4">
    <a:wholeTbl>
      <a:tcTxStyle b="off" i="off">
        <a:font>
          <a:latin typeface="Arial"/>
          <a:ea typeface="Arial"/>
          <a:cs typeface="Arial"/>
        </a:font>
        <a:schemeClr val="lt1"/>
      </a:tcTxStyle>
      <a:tcStyle>
        <a:tcBdr>
          <a:left>
            <a:ln w="9525" cap="flat" cmpd="sng">
              <a:solidFill>
                <a:srgbClr val="BAD3D8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BAD3D8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BAD3D8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BAD3D8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</a:tcBdr>
      </a:tcStyle>
    </a:lastCol>
    <a:firstCol>
      <a:tcTxStyle b="on" i="off"/>
      <a:tcStyle>
        <a:tcBdr>
          <a:right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firstCol>
    <a:lastRow>
      <a:tcTxStyle b="on" i="off"/>
      <a:tcStyle>
        <a:tcBdr>
          <a:top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seCell>
    <a:swCell>
      <a:tcTxStyle b="off" i="off"/>
      <a:tcStyle>
        <a:tcBdr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swCell>
    <a:firstRow>
      <a:tcTxStyle b="on" i="off"/>
      <a:tcStyle>
        <a:tcBdr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Shin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Safety First - Some facial rings can be unsafe for students. When in doubt, check with Discipline Office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Shin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Shin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ADD 7TH/8TH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Gerdes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Correa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Correa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Gerdes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Shin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Correa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fa3ea0cb9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fa3ea0cb9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Correa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Correa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ADD MONDAY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fa4bd5846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gfa4bd5846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Correa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Correa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Shin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chemeClr val="dk1"/>
                </a:solidFill>
              </a:rPr>
              <a:t>Shin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3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3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3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3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3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3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4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4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4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4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4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4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4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4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" name="Google Shape;22;p3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5" name="Google Shape;35;p3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9" name="Google Shape;39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jp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.jpg"/><Relationship Id="rId5" Type="http://schemas.openxmlformats.org/officeDocument/2006/relationships/image" Target="../media/image22.png"/><Relationship Id="rId15" Type="http://schemas.openxmlformats.org/officeDocument/2006/relationships/image" Target="../media/image30.jpg"/><Relationship Id="rId10" Type="http://schemas.openxmlformats.org/officeDocument/2006/relationships/image" Target="../media/image8.jp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8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g"/><Relationship Id="rId5" Type="http://schemas.openxmlformats.org/officeDocument/2006/relationships/image" Target="../media/image8.jp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8.jp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g"/><Relationship Id="rId11" Type="http://schemas.openxmlformats.org/officeDocument/2006/relationships/image" Target="../media/image46.png"/><Relationship Id="rId5" Type="http://schemas.openxmlformats.org/officeDocument/2006/relationships/image" Target="../media/image40.jpg"/><Relationship Id="rId10" Type="http://schemas.openxmlformats.org/officeDocument/2006/relationships/image" Target="../media/image45.jpg"/><Relationship Id="rId4" Type="http://schemas.openxmlformats.org/officeDocument/2006/relationships/image" Target="../media/image2.jp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8.jp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hyperlink" Target="http://drive.google.com/file/d/1KHHqL0Z68hyA98XoY-kzwYXrXgTvdmKR/view" TargetMode="Externa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>
            <a:spLocks noGrp="1"/>
          </p:cNvSpPr>
          <p:nvPr>
            <p:ph type="ctrTitle"/>
          </p:nvPr>
        </p:nvSpPr>
        <p:spPr>
          <a:xfrm>
            <a:off x="2221200" y="257725"/>
            <a:ext cx="6711600" cy="16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4400" b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Saddleback Scholars</a:t>
            </a:r>
            <a:endParaRPr sz="4400" b="1">
              <a:solidFill>
                <a:srgbClr val="274E13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1" name="Google Shape;91;p1"/>
          <p:cNvSpPr txBox="1">
            <a:spLocks noGrp="1"/>
          </p:cNvSpPr>
          <p:nvPr>
            <p:ph type="subTitle" idx="1"/>
          </p:nvPr>
        </p:nvSpPr>
        <p:spPr>
          <a:xfrm>
            <a:off x="2221200" y="2415525"/>
            <a:ext cx="6922800" cy="5142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300" b="1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Wednesday, November 10, 2021</a:t>
            </a:r>
            <a:endParaRPr sz="2300" b="1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92" name="Google Shape;92;p1"/>
          <p:cNvSpPr/>
          <p:nvPr/>
        </p:nvSpPr>
        <p:spPr>
          <a:xfrm>
            <a:off x="3065100" y="3120800"/>
            <a:ext cx="6078900" cy="1467900"/>
          </a:xfrm>
          <a:prstGeom prst="rect">
            <a:avLst/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rgbClr val="FFFF00"/>
                </a:solidFill>
                <a:latin typeface="Oswald"/>
                <a:ea typeface="Oswald"/>
                <a:cs typeface="Oswald"/>
                <a:sym typeface="Oswald"/>
              </a:rPr>
              <a:t>Mr. </a:t>
            </a:r>
            <a:r>
              <a:rPr lang="en" sz="2400" b="1">
                <a:solidFill>
                  <a:srgbClr val="FFFF00"/>
                </a:solidFill>
                <a:latin typeface="Oswald"/>
                <a:ea typeface="Oswald"/>
                <a:cs typeface="Oswald"/>
                <a:sym typeface="Oswald"/>
              </a:rPr>
              <a:t>Bustamante</a:t>
            </a:r>
            <a:r>
              <a:rPr lang="en" sz="2400" b="1" i="0" u="none" strike="noStrike" cap="none">
                <a:solidFill>
                  <a:srgbClr val="FFFF00"/>
                </a:solidFill>
                <a:latin typeface="Oswald"/>
                <a:ea typeface="Oswald"/>
                <a:cs typeface="Oswald"/>
                <a:sym typeface="Oswald"/>
              </a:rPr>
              <a:t> - Principal</a:t>
            </a:r>
            <a:endParaRPr sz="2400" b="1" i="0" u="none" strike="noStrike" cap="none">
              <a:solidFill>
                <a:srgbClr val="FFFF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" y="0"/>
            <a:ext cx="191975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83426" y="70050"/>
            <a:ext cx="1393351" cy="123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24550" y="2415525"/>
            <a:ext cx="2372265" cy="2703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"/>
          <p:cNvSpPr txBox="1">
            <a:spLocks noGrp="1"/>
          </p:cNvSpPr>
          <p:nvPr>
            <p:ph type="title"/>
          </p:nvPr>
        </p:nvSpPr>
        <p:spPr>
          <a:xfrm>
            <a:off x="129325" y="140750"/>
            <a:ext cx="7810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600" b="1">
                <a:solidFill>
                  <a:srgbClr val="38761D"/>
                </a:solidFill>
                <a:latin typeface="Impact"/>
                <a:ea typeface="Impact"/>
                <a:cs typeface="Impact"/>
                <a:sym typeface="Impact"/>
              </a:rPr>
              <a:t>Slides &amp; Sandals - </a:t>
            </a:r>
            <a:r>
              <a:rPr lang="en" sz="2600" b="1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What’s acceptable &amp; What’s not?</a:t>
            </a:r>
            <a:endParaRPr sz="2600" b="1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600"/>
          </a:p>
        </p:txBody>
      </p:sp>
      <p:sp>
        <p:nvSpPr>
          <p:cNvPr id="184" name="Google Shape;184;p8"/>
          <p:cNvSpPr txBox="1">
            <a:spLocks noGrp="1"/>
          </p:cNvSpPr>
          <p:nvPr>
            <p:ph type="body" idx="1"/>
          </p:nvPr>
        </p:nvSpPr>
        <p:spPr>
          <a:xfrm>
            <a:off x="4580650" y="2447350"/>
            <a:ext cx="4619700" cy="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b="1">
                <a:latin typeface="Oswald"/>
                <a:ea typeface="Oswald"/>
                <a:cs typeface="Oswald"/>
                <a:sym typeface="Oswald"/>
              </a:rPr>
              <a:t>Sandals without a strap are not allowed</a:t>
            </a:r>
            <a:endParaRPr b="1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85" name="Google Shape;18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67438" y="1115825"/>
            <a:ext cx="1665875" cy="1359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8"/>
          <p:cNvPicPr preferRelativeResize="0"/>
          <p:nvPr/>
        </p:nvPicPr>
        <p:blipFill rotWithShape="1">
          <a:blip r:embed="rId4">
            <a:alphaModFix/>
          </a:blip>
          <a:srcRect l="14187" r="14330"/>
          <a:stretch/>
        </p:blipFill>
        <p:spPr>
          <a:xfrm>
            <a:off x="4282925" y="2864350"/>
            <a:ext cx="1665876" cy="163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8"/>
          <p:cNvPicPr preferRelativeResize="0"/>
          <p:nvPr/>
        </p:nvPicPr>
        <p:blipFill rotWithShape="1">
          <a:blip r:embed="rId5">
            <a:alphaModFix/>
          </a:blip>
          <a:srcRect l="27037" r="19790"/>
          <a:stretch/>
        </p:blipFill>
        <p:spPr>
          <a:xfrm>
            <a:off x="5948801" y="2924059"/>
            <a:ext cx="1665875" cy="1531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89000" y="1060150"/>
            <a:ext cx="1392725" cy="139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14675" y="2983775"/>
            <a:ext cx="1531626" cy="153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77088" y="994948"/>
            <a:ext cx="409575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79888" y="994948"/>
            <a:ext cx="409575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300538" y="2799586"/>
            <a:ext cx="542925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74438" y="2799586"/>
            <a:ext cx="542925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688838" y="2924061"/>
            <a:ext cx="542925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8"/>
          <p:cNvSpPr/>
          <p:nvPr/>
        </p:nvSpPr>
        <p:spPr>
          <a:xfrm>
            <a:off x="129325" y="3754300"/>
            <a:ext cx="2241000" cy="457200"/>
          </a:xfrm>
          <a:prstGeom prst="rect">
            <a:avLst/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Student Agenda page 9</a:t>
            </a:r>
            <a:endParaRPr sz="14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8163" y="4391550"/>
            <a:ext cx="8067675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612375" y="29275"/>
            <a:ext cx="1531624" cy="1359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8" descr="Image result for slides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55282" y="1174454"/>
            <a:ext cx="1856481" cy="1244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8" descr="Image result for slides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14045" y="2247921"/>
            <a:ext cx="1285740" cy="128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8" descr="Image result for slides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565775" y="2877257"/>
            <a:ext cx="1501386" cy="1501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8" descr="Image result for crocs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875525" y="1390536"/>
            <a:ext cx="1781092" cy="870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42262" y="1036881"/>
            <a:ext cx="409575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2"/>
          <p:cNvSpPr txBox="1">
            <a:spLocks noGrp="1"/>
          </p:cNvSpPr>
          <p:nvPr>
            <p:ph type="body" idx="1"/>
          </p:nvPr>
        </p:nvSpPr>
        <p:spPr>
          <a:xfrm>
            <a:off x="91123" y="157625"/>
            <a:ext cx="7731770" cy="1398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Skateboards &amp; Bicycles</a:t>
            </a:r>
            <a:endParaRPr sz="2000" b="1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No riding on the skateboards or </a:t>
            </a:r>
            <a:r>
              <a:rPr lang="en"/>
              <a:t>bicycles </a:t>
            </a:r>
            <a:r>
              <a:rPr lang="en" sz="1400"/>
              <a:t>on campus or inner perimeter of campus</a:t>
            </a:r>
            <a:endParaRPr sz="140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You are responsible for your own belongings</a:t>
            </a:r>
            <a:endParaRPr/>
          </a:p>
          <a:p>
            <a:pPr marL="1397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None/>
            </a:pPr>
            <a:endParaRPr/>
          </a:p>
          <a:p>
            <a:pPr marL="45720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 sz="2000" b="1">
                <a:solidFill>
                  <a:srgbClr val="000000"/>
                </a:solidFill>
              </a:rPr>
              <a:t> </a:t>
            </a:r>
            <a:endParaRPr sz="2000" b="1">
              <a:solidFill>
                <a:srgbClr val="000000"/>
              </a:solidFill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endParaRPr/>
          </a:p>
        </p:txBody>
      </p:sp>
      <p:pic>
        <p:nvPicPr>
          <p:cNvPr id="208" name="Google Shape;20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163" y="4391550"/>
            <a:ext cx="8067675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59526" y="157625"/>
            <a:ext cx="1393351" cy="123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25900" y="1110525"/>
            <a:ext cx="5238724" cy="3301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1" name="Google Shape;211;p12"/>
          <p:cNvCxnSpPr/>
          <p:nvPr/>
        </p:nvCxnSpPr>
        <p:spPr>
          <a:xfrm>
            <a:off x="3882390" y="1775460"/>
            <a:ext cx="765900" cy="1371600"/>
          </a:xfrm>
          <a:prstGeom prst="straightConnector1">
            <a:avLst/>
          </a:prstGeom>
          <a:noFill/>
          <a:ln w="76200" cap="flat" cmpd="sng">
            <a:solidFill>
              <a:srgbClr val="FDA73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2" name="Google Shape;212;p12"/>
          <p:cNvCxnSpPr/>
          <p:nvPr/>
        </p:nvCxnSpPr>
        <p:spPr>
          <a:xfrm rot="10800000" flipH="1">
            <a:off x="2153179" y="1775552"/>
            <a:ext cx="1653000" cy="849900"/>
          </a:xfrm>
          <a:prstGeom prst="straightConnector1">
            <a:avLst/>
          </a:prstGeom>
          <a:noFill/>
          <a:ln w="76200" cap="flat" cmpd="sng">
            <a:solidFill>
              <a:srgbClr val="FDA73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3" name="Google Shape;213;p12"/>
          <p:cNvCxnSpPr/>
          <p:nvPr/>
        </p:nvCxnSpPr>
        <p:spPr>
          <a:xfrm>
            <a:off x="4564380" y="3019950"/>
            <a:ext cx="561900" cy="1056000"/>
          </a:xfrm>
          <a:prstGeom prst="straightConnector1">
            <a:avLst/>
          </a:prstGeom>
          <a:noFill/>
          <a:ln w="76200" cap="flat" cmpd="sng">
            <a:solidFill>
              <a:srgbClr val="FDA73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4" name="Google Shape;214;p12"/>
          <p:cNvCxnSpPr/>
          <p:nvPr/>
        </p:nvCxnSpPr>
        <p:spPr>
          <a:xfrm>
            <a:off x="1703070" y="1394551"/>
            <a:ext cx="450109" cy="1217314"/>
          </a:xfrm>
          <a:prstGeom prst="straightConnector1">
            <a:avLst/>
          </a:prstGeom>
          <a:noFill/>
          <a:ln w="76200" cap="flat" cmpd="sng">
            <a:solidFill>
              <a:srgbClr val="FDA73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5" name="Google Shape;215;p12"/>
          <p:cNvCxnSpPr/>
          <p:nvPr/>
        </p:nvCxnSpPr>
        <p:spPr>
          <a:xfrm rot="10800000" flipH="1">
            <a:off x="1703070" y="1315966"/>
            <a:ext cx="3651900" cy="39900"/>
          </a:xfrm>
          <a:prstGeom prst="straightConnector1">
            <a:avLst/>
          </a:prstGeom>
          <a:noFill/>
          <a:ln w="76200" cap="flat" cmpd="sng">
            <a:solidFill>
              <a:srgbClr val="FDA73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6" name="Google Shape;216;p12"/>
          <p:cNvCxnSpPr/>
          <p:nvPr/>
        </p:nvCxnSpPr>
        <p:spPr>
          <a:xfrm>
            <a:off x="5319506" y="1313477"/>
            <a:ext cx="818400" cy="1464300"/>
          </a:xfrm>
          <a:prstGeom prst="straightConnector1">
            <a:avLst/>
          </a:prstGeom>
          <a:noFill/>
          <a:ln w="76200" cap="flat" cmpd="sng">
            <a:solidFill>
              <a:srgbClr val="FDA73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7" name="Google Shape;217;p12"/>
          <p:cNvCxnSpPr/>
          <p:nvPr/>
        </p:nvCxnSpPr>
        <p:spPr>
          <a:xfrm>
            <a:off x="6114382" y="2753144"/>
            <a:ext cx="0" cy="1322700"/>
          </a:xfrm>
          <a:prstGeom prst="straightConnector1">
            <a:avLst/>
          </a:prstGeom>
          <a:noFill/>
          <a:ln w="76200" cap="flat" cmpd="sng">
            <a:solidFill>
              <a:srgbClr val="FDA73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8" name="Google Shape;218;p12"/>
          <p:cNvCxnSpPr/>
          <p:nvPr/>
        </p:nvCxnSpPr>
        <p:spPr>
          <a:xfrm>
            <a:off x="5084473" y="3941039"/>
            <a:ext cx="227400" cy="443700"/>
          </a:xfrm>
          <a:prstGeom prst="straightConnector1">
            <a:avLst/>
          </a:prstGeom>
          <a:noFill/>
          <a:ln w="76200" cap="flat" cmpd="sng">
            <a:solidFill>
              <a:srgbClr val="FDA73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9" name="Google Shape;219;p12"/>
          <p:cNvCxnSpPr/>
          <p:nvPr/>
        </p:nvCxnSpPr>
        <p:spPr>
          <a:xfrm flipH="1">
            <a:off x="5511975" y="4114225"/>
            <a:ext cx="598800" cy="276900"/>
          </a:xfrm>
          <a:prstGeom prst="straightConnector1">
            <a:avLst/>
          </a:prstGeom>
          <a:noFill/>
          <a:ln w="76200" cap="flat" cmpd="sng">
            <a:solidFill>
              <a:srgbClr val="FDA73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6"/>
          <p:cNvSpPr txBox="1">
            <a:spLocks noGrp="1"/>
          </p:cNvSpPr>
          <p:nvPr>
            <p:ph type="title"/>
          </p:nvPr>
        </p:nvSpPr>
        <p:spPr>
          <a:xfrm>
            <a:off x="311700" y="238700"/>
            <a:ext cx="8520600" cy="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Lunch</a:t>
            </a:r>
            <a:endParaRPr b="1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25" name="Google Shape;225;p16"/>
          <p:cNvSpPr txBox="1">
            <a:spLocks noGrp="1"/>
          </p:cNvSpPr>
          <p:nvPr>
            <p:ph type="body" idx="1"/>
          </p:nvPr>
        </p:nvSpPr>
        <p:spPr>
          <a:xfrm>
            <a:off x="215075" y="383300"/>
            <a:ext cx="5406000" cy="31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FF00"/>
              </a:highlight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Attend your assigned lunch</a:t>
            </a:r>
            <a:endParaRPr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 outside foods are allowed during lunch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 deliveries accepted</a:t>
            </a:r>
            <a:endParaRPr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Please make sure to clean up after yourself! </a:t>
            </a:r>
            <a:endParaRPr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Clear your tables after breakfast and lunch!</a:t>
            </a:r>
            <a:endParaRPr/>
          </a:p>
        </p:txBody>
      </p:sp>
      <p:pic>
        <p:nvPicPr>
          <p:cNvPr id="226" name="Google Shape;22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150" y="4506050"/>
            <a:ext cx="8067675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99351" y="46150"/>
            <a:ext cx="1393351" cy="123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82925" y="566875"/>
            <a:ext cx="1393350" cy="1393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06876" y="1791700"/>
            <a:ext cx="2087750" cy="77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29325" y="2494849"/>
            <a:ext cx="4345576" cy="200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06874" y="1098375"/>
            <a:ext cx="1219160" cy="1393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"/>
          <p:cNvSpPr txBox="1">
            <a:spLocks noGrp="1"/>
          </p:cNvSpPr>
          <p:nvPr>
            <p:ph type="title"/>
          </p:nvPr>
        </p:nvSpPr>
        <p:spPr>
          <a:xfrm>
            <a:off x="311700" y="356700"/>
            <a:ext cx="852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Grading Policy</a:t>
            </a:r>
            <a:endParaRPr b="1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237" name="Google Shape;23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163" y="4391550"/>
            <a:ext cx="8067675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32126" y="149675"/>
            <a:ext cx="1393351" cy="123692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9" name="Google Shape;239;p13"/>
          <p:cNvGraphicFramePr/>
          <p:nvPr/>
        </p:nvGraphicFramePr>
        <p:xfrm>
          <a:off x="311725" y="1046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{4FF36EFC-8286-41D5-965D-620DE11967E7}</a:tableStyleId>
              </a:tblPr>
              <a:tblGrid>
                <a:gridCol w="1773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3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" sz="2400" u="none" strike="noStrike" cap="none">
                          <a:latin typeface="Impact"/>
                          <a:ea typeface="Impact"/>
                          <a:cs typeface="Impact"/>
                          <a:sym typeface="Impact"/>
                        </a:rPr>
                        <a:t>SCALE</a:t>
                      </a:r>
                      <a:endParaRPr sz="2400" u="none" strike="noStrike" cap="none"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FEFEF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" sz="2400" u="none" strike="noStrike" cap="none">
                          <a:latin typeface="Impact"/>
                          <a:ea typeface="Impact"/>
                          <a:cs typeface="Impact"/>
                          <a:sym typeface="Impact"/>
                        </a:rPr>
                        <a:t>LETTER GRADE</a:t>
                      </a:r>
                      <a:endParaRPr sz="2400" u="none" strike="noStrike" cap="none"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FEFEF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800" b="1" u="none" strike="noStrike" cap="none">
                          <a:solidFill>
                            <a:schemeClr val="dk1"/>
                          </a:solidFill>
                        </a:rPr>
                        <a:t>90-100</a:t>
                      </a:r>
                      <a:endParaRPr sz="180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DF0E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DF0E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DF0E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800" b="1" u="none" strike="noStrike" cap="none">
                          <a:solidFill>
                            <a:schemeClr val="dk1"/>
                          </a:solidFill>
                        </a:rPr>
                        <a:t>A</a:t>
                      </a:r>
                      <a:endParaRPr sz="180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DF0E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DF0E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DF0E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800" b="1" u="none" strike="noStrike" cap="none">
                          <a:solidFill>
                            <a:schemeClr val="dk1"/>
                          </a:solidFill>
                        </a:rPr>
                        <a:t>80-89</a:t>
                      </a:r>
                      <a:endParaRPr sz="180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DF0E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DF0E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DF0E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DF0E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800" b="1" u="none" strike="noStrike" cap="none">
                          <a:solidFill>
                            <a:schemeClr val="dk1"/>
                          </a:solidFill>
                        </a:rPr>
                        <a:t>B</a:t>
                      </a:r>
                      <a:endParaRPr sz="180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DF0E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DF0E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DF0E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DF0E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800" b="1" u="none" strike="noStrike" cap="none">
                          <a:solidFill>
                            <a:schemeClr val="dk1"/>
                          </a:solidFill>
                        </a:rPr>
                        <a:t>70-79</a:t>
                      </a:r>
                      <a:endParaRPr sz="180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DF0E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DF0E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DF0E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DF0E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800" b="1" u="none" strike="noStrike" cap="none">
                          <a:solidFill>
                            <a:schemeClr val="dk1"/>
                          </a:solidFill>
                        </a:rPr>
                        <a:t>C</a:t>
                      </a:r>
                      <a:endParaRPr sz="180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DF0E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DF0E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DF0E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DF0E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800" b="1" u="none" strike="noStrike" cap="none">
                          <a:solidFill>
                            <a:schemeClr val="dk1"/>
                          </a:solidFill>
                        </a:rPr>
                        <a:t>60-69</a:t>
                      </a:r>
                      <a:endParaRPr sz="180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DF0E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DF0E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DF0E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DF0E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800" b="1" u="none" strike="noStrike" cap="none">
                          <a:solidFill>
                            <a:schemeClr val="dk1"/>
                          </a:solidFill>
                        </a:rPr>
                        <a:t>D</a:t>
                      </a:r>
                      <a:endParaRPr sz="180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DF0E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DF0E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DF0E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DF0E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800" b="1" u="none" strike="noStrike" cap="none">
                          <a:solidFill>
                            <a:schemeClr val="dk1"/>
                          </a:solidFill>
                        </a:rPr>
                        <a:t>50-59</a:t>
                      </a:r>
                      <a:endParaRPr sz="180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DF0E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DF0E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DF0E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DF0E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800" b="1" u="none" strike="noStrike" cap="none">
                          <a:solidFill>
                            <a:schemeClr val="dk1"/>
                          </a:solidFill>
                        </a:rPr>
                        <a:t>F</a:t>
                      </a:r>
                      <a:endParaRPr sz="180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DF0E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DF0E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DF0E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DF0E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40" name="Google Shape;240;p13"/>
          <p:cNvGraphicFramePr/>
          <p:nvPr/>
        </p:nvGraphicFramePr>
        <p:xfrm>
          <a:off x="5060718" y="1713401"/>
          <a:ext cx="3000000" cy="3000000"/>
        </p:xfrm>
        <a:graphic>
          <a:graphicData uri="http://schemas.openxmlformats.org/drawingml/2006/table">
            <a:tbl>
              <a:tblPr firstRow="1" bandRow="1">
                <a:gradFill>
                  <a:gsLst>
                    <a:gs pos="0">
                      <a:srgbClr val="BDD5E1"/>
                    </a:gs>
                    <a:gs pos="35000">
                      <a:srgbClr val="D2E1E7"/>
                    </a:gs>
                    <a:gs pos="100000">
                      <a:srgbClr val="ECF3F6"/>
                    </a:gs>
                  </a:gsLst>
                  <a:lin ang="16200038" scaled="0"/>
                </a:gradFill>
                <a:tableStyleId>{FEC13719-698A-4988-837E-C77210E71AD5}</a:tableStyleId>
              </a:tblPr>
              <a:tblGrid>
                <a:gridCol w="82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0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Grade</a:t>
                      </a:r>
                      <a:endParaRPr sz="14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1</a:t>
                      </a:r>
                      <a:r>
                        <a:rPr lang="en" sz="1400" u="none" strike="noStrike" cap="none" baseline="30000">
                          <a:latin typeface="Oswald"/>
                          <a:ea typeface="Oswald"/>
                          <a:cs typeface="Oswald"/>
                          <a:sym typeface="Oswald"/>
                        </a:rPr>
                        <a:t>st</a:t>
                      </a:r>
                      <a:r>
                        <a:rPr lang="en" sz="14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 Semester </a:t>
                      </a:r>
                      <a:endParaRPr sz="14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2</a:t>
                      </a:r>
                      <a:r>
                        <a:rPr lang="en" sz="1400" u="none" strike="noStrike" cap="none" baseline="30000">
                          <a:latin typeface="Oswald"/>
                          <a:ea typeface="Oswald"/>
                          <a:cs typeface="Oswald"/>
                          <a:sym typeface="Oswald"/>
                        </a:rPr>
                        <a:t>nd</a:t>
                      </a:r>
                      <a:r>
                        <a:rPr lang="en" sz="14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 Semester</a:t>
                      </a:r>
                      <a:endParaRPr sz="14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7th</a:t>
                      </a:r>
                      <a:endParaRPr sz="1400" b="1" u="none" strike="noStrike" cap="none"/>
                    </a:p>
                  </a:txBody>
                  <a:tcPr marL="91450" marR="91450" marT="45725" marB="45725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30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60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8th</a:t>
                      </a:r>
                      <a:endParaRPr sz="1400" b="1" u="none" strike="noStrike" cap="none"/>
                    </a:p>
                  </a:txBody>
                  <a:tcPr marL="91450" marR="91450" marT="45725" marB="45725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30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60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/>
                        <a:t>9</a:t>
                      </a:r>
                      <a:r>
                        <a:rPr lang="en" sz="1400" b="1" u="none" strike="noStrike" cap="none" baseline="30000"/>
                        <a:t>th</a:t>
                      </a:r>
                      <a:endParaRPr sz="1400" b="1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30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60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/>
                        <a:t>10</a:t>
                      </a:r>
                      <a:r>
                        <a:rPr lang="en" sz="1400" b="1" u="none" strike="noStrike" cap="none" baseline="30000"/>
                        <a:t>th</a:t>
                      </a:r>
                      <a:endParaRPr sz="1400" b="1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90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120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/>
                        <a:t>11</a:t>
                      </a:r>
                      <a:r>
                        <a:rPr lang="en" sz="1400" b="1" u="none" strike="noStrike" cap="none" baseline="30000"/>
                        <a:t>th</a:t>
                      </a:r>
                      <a:endParaRPr sz="1400" b="1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150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190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/>
                        <a:t>12th</a:t>
                      </a:r>
                      <a:endParaRPr sz="1400" b="1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210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41" name="Google Shape;24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07958" y="429488"/>
            <a:ext cx="2582350" cy="120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7"/>
          <p:cNvSpPr txBox="1">
            <a:spLocks noGrp="1"/>
          </p:cNvSpPr>
          <p:nvPr>
            <p:ph type="title"/>
          </p:nvPr>
        </p:nvSpPr>
        <p:spPr>
          <a:xfrm>
            <a:off x="311700" y="2380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000"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sz="4000" b="1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Chromebooks</a:t>
            </a:r>
            <a:r>
              <a:rPr lang="en" sz="3600" b="1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sz="3600" b="1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47" name="Google Shape;247;p17"/>
          <p:cNvSpPr txBox="1">
            <a:spLocks noGrp="1"/>
          </p:cNvSpPr>
          <p:nvPr>
            <p:ph type="body" idx="1"/>
          </p:nvPr>
        </p:nvSpPr>
        <p:spPr>
          <a:xfrm>
            <a:off x="1512150" y="1173200"/>
            <a:ext cx="4652700" cy="31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Bring your Chromebook to school charged! 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Bring broken devices to the library.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Use a case!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Buy insurance to cover repair costs.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Check out loaner chromebooks before school if yours is out for repair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Do not loan it to friends.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Do not leave it in your teacher’s classroom.</a:t>
            </a: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endParaRPr sz="1600"/>
          </a:p>
        </p:txBody>
      </p:sp>
      <p:pic>
        <p:nvPicPr>
          <p:cNvPr id="248" name="Google Shape;248;p17" descr="Free vector graphic: Check Mark, Tick Mark, Check - Free Image on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150" y="1308225"/>
            <a:ext cx="1060400" cy="1041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7" descr="File:Red x.svg - Wikimedia Common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8150" y="2950525"/>
            <a:ext cx="1060401" cy="106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8150" y="4524775"/>
            <a:ext cx="8067675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24800" y="100950"/>
            <a:ext cx="1531624" cy="1359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24300" y="1597626"/>
            <a:ext cx="2481525" cy="2200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9"/>
          <p:cNvSpPr txBox="1">
            <a:spLocks noGrp="1"/>
          </p:cNvSpPr>
          <p:nvPr>
            <p:ph type="title"/>
          </p:nvPr>
        </p:nvSpPr>
        <p:spPr>
          <a:xfrm>
            <a:off x="455325" y="3226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Spring Testing</a:t>
            </a:r>
            <a:endParaRPr b="1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58" name="Google Shape;25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163" y="4391550"/>
            <a:ext cx="8067675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13025" y="840675"/>
            <a:ext cx="2743855" cy="355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85000" y="164625"/>
            <a:ext cx="1531624" cy="13596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61" name="Google Shape;261;p19"/>
          <p:cNvGraphicFramePr/>
          <p:nvPr/>
        </p:nvGraphicFramePr>
        <p:xfrm>
          <a:off x="455325" y="1037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{A9D3CB06-FF35-445C-99ED-A70831341E8F}</a:tableStyleId>
              </a:tblPr>
              <a:tblGrid>
                <a:gridCol w="901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5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3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36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Oswald"/>
                          <a:ea typeface="Oswald"/>
                          <a:cs typeface="Oswald"/>
                          <a:sym typeface="Oswald"/>
                        </a:rPr>
                        <a:t>Month</a:t>
                      </a:r>
                      <a:endParaRPr b="1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Oswald"/>
                          <a:ea typeface="Oswald"/>
                          <a:cs typeface="Oswald"/>
                          <a:sym typeface="Oswald"/>
                        </a:rPr>
                        <a:t>Test</a:t>
                      </a:r>
                      <a:endParaRPr b="1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Oswald"/>
                          <a:ea typeface="Oswald"/>
                          <a:cs typeface="Oswald"/>
                          <a:sym typeface="Oswald"/>
                        </a:rPr>
                        <a:t>Date</a:t>
                      </a:r>
                      <a:endParaRPr b="1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Oswald"/>
                          <a:ea typeface="Oswald"/>
                          <a:cs typeface="Oswald"/>
                          <a:sym typeface="Oswald"/>
                        </a:rPr>
                        <a:t>Who takes it?</a:t>
                      </a:r>
                      <a:endParaRPr b="1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February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ELPAC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throughout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EL Students, grades 9-12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March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MAP Reading/Math 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3/21-4/22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9th &amp; 10th grade 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ELA/Math students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April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CAASPP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throughout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11th graders in ELA, Math, &amp; Science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May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AP Exams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IB Exams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Senior Finals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throughout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AP Students (Grades 10-12)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IB Students (Grades 11-12)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12th grade students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0"/>
          <p:cNvSpPr txBox="1">
            <a:spLocks noGrp="1"/>
          </p:cNvSpPr>
          <p:nvPr>
            <p:ph type="title"/>
          </p:nvPr>
        </p:nvSpPr>
        <p:spPr>
          <a:xfrm>
            <a:off x="311700" y="1155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Spring Activities</a:t>
            </a:r>
            <a:endParaRPr b="1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67" name="Google Shape;26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163" y="4391550"/>
            <a:ext cx="8067675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1075" y="631600"/>
            <a:ext cx="2612074" cy="353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85000" y="164625"/>
            <a:ext cx="1531624" cy="13596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0" name="Google Shape;270;p20"/>
          <p:cNvGraphicFramePr/>
          <p:nvPr/>
        </p:nvGraphicFramePr>
        <p:xfrm>
          <a:off x="3817793" y="465446"/>
          <a:ext cx="3000000" cy="3000000"/>
        </p:xfrm>
        <a:graphic>
          <a:graphicData uri="http://schemas.openxmlformats.org/drawingml/2006/table">
            <a:tbl>
              <a:tblPr firstRow="1" bandRow="1">
                <a:gradFill>
                  <a:gsLst>
                    <a:gs pos="0">
                      <a:srgbClr val="00ABC0"/>
                    </a:gs>
                    <a:gs pos="100000">
                      <a:srgbClr val="94ECFD"/>
                    </a:gs>
                  </a:gsLst>
                  <a:lin ang="16200000" scaled="0"/>
                </a:gradFill>
                <a:tableStyleId>{0D8A2C09-818A-49A4-95DC-149CFF20680D}</a:tableStyleId>
              </a:tblPr>
              <a:tblGrid>
                <a:gridCol w="118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2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8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Month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A4C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January</a:t>
                      </a:r>
                      <a:endParaRPr sz="1400" b="1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Spring dance</a:t>
                      </a:r>
                      <a:endParaRPr sz="1400" b="1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/>
                        <a:t>February</a:t>
                      </a:r>
                      <a:endParaRPr sz="1400" b="1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/>
                        <a:t>End of 6 Week grades</a:t>
                      </a:r>
                      <a:endParaRPr sz="1400" b="1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/>
                        <a:t>Class Registration</a:t>
                      </a:r>
                      <a:endParaRPr sz="1400" b="1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1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/>
                        <a:t>March</a:t>
                      </a:r>
                      <a:endParaRPr sz="1400" b="1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b="1"/>
                        <a:t>Talent Show</a:t>
                      </a:r>
                      <a:endParaRPr b="1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/>
                        <a:t>Spring Sports</a:t>
                      </a:r>
                      <a:endParaRPr sz="1400" b="1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/>
                        <a:t>8</a:t>
                      </a:r>
                      <a:r>
                        <a:rPr lang="en" sz="1400" b="1" u="none" strike="noStrike" cap="none" baseline="30000"/>
                        <a:t>th</a:t>
                      </a:r>
                      <a:r>
                        <a:rPr lang="en" sz="1400" b="1" u="none" strike="noStrike" cap="none"/>
                        <a:t> Grade Visitation</a:t>
                      </a:r>
                      <a:endParaRPr sz="1400" b="1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/>
                        <a:t>Open House</a:t>
                      </a:r>
                      <a:endParaRPr sz="1400" b="1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5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/>
                        <a:t>April</a:t>
                      </a:r>
                      <a:endParaRPr sz="1400" b="1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/>
                        <a:t>Spring Break</a:t>
                      </a:r>
                      <a:endParaRPr sz="1400" b="1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/>
                        <a:t>Prom</a:t>
                      </a:r>
                      <a:endParaRPr sz="1400" b="1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/>
                        <a:t>12 Week grades</a:t>
                      </a:r>
                      <a:endParaRPr sz="1400" b="1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/>
                        <a:t>May</a:t>
                      </a:r>
                      <a:endParaRPr sz="1400" b="1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/>
                        <a:t>AP/IB Testing</a:t>
                      </a:r>
                      <a:endParaRPr sz="1400" b="1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/>
                        <a:t>Graduation</a:t>
                      </a:r>
                      <a:endParaRPr sz="1400" b="1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8"/>
          <p:cNvSpPr txBox="1">
            <a:spLocks noGrp="1"/>
          </p:cNvSpPr>
          <p:nvPr>
            <p:ph type="title"/>
          </p:nvPr>
        </p:nvSpPr>
        <p:spPr>
          <a:xfrm>
            <a:off x="311700" y="1618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b="1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Connect with Saddleback</a:t>
            </a:r>
            <a:r>
              <a:rPr lang="en" sz="2400" b="1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sz="2400" b="1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76" name="Google Shape;27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150" y="4524775"/>
            <a:ext cx="8067675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24800" y="100950"/>
            <a:ext cx="1531624" cy="1359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576" y="810750"/>
            <a:ext cx="3247949" cy="2380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35525" y="1460627"/>
            <a:ext cx="2721797" cy="244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27174" y="1734284"/>
            <a:ext cx="3029250" cy="2790491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8"/>
          <p:cNvSpPr txBox="1">
            <a:spLocks noGrp="1"/>
          </p:cNvSpPr>
          <p:nvPr>
            <p:ph type="body" idx="1"/>
          </p:nvPr>
        </p:nvSpPr>
        <p:spPr>
          <a:xfrm>
            <a:off x="6240700" y="2631875"/>
            <a:ext cx="290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500">
                <a:solidFill>
                  <a:srgbClr val="38761D"/>
                </a:solidFill>
                <a:latin typeface="Impact"/>
                <a:ea typeface="Impact"/>
                <a:cs typeface="Impact"/>
                <a:sym typeface="Impact"/>
              </a:rPr>
              <a:t>@saddebackhigh</a:t>
            </a:r>
            <a:endParaRPr sz="2500">
              <a:solidFill>
                <a:srgbClr val="38761D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82" name="Google Shape;282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62375" y="350750"/>
            <a:ext cx="1664801" cy="110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40699" y="133125"/>
            <a:ext cx="1348789" cy="1545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1696" y="2979657"/>
            <a:ext cx="1273450" cy="1545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946075" y="3438030"/>
            <a:ext cx="1615101" cy="84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1"/>
          <p:cNvSpPr/>
          <p:nvPr/>
        </p:nvSpPr>
        <p:spPr>
          <a:xfrm>
            <a:off x="335175" y="939325"/>
            <a:ext cx="1667700" cy="12507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Practice TRACK</a:t>
            </a:r>
            <a:endParaRPr sz="18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21"/>
          <p:cNvSpPr/>
          <p:nvPr/>
        </p:nvSpPr>
        <p:spPr>
          <a:xfrm>
            <a:off x="2138925" y="1632025"/>
            <a:ext cx="1754100" cy="12507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Earn a TRACK reward card</a:t>
            </a:r>
            <a:endParaRPr sz="14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1"/>
          <p:cNvSpPr txBox="1">
            <a:spLocks noGrp="1"/>
          </p:cNvSpPr>
          <p:nvPr>
            <p:ph type="title"/>
          </p:nvPr>
        </p:nvSpPr>
        <p:spPr>
          <a:xfrm>
            <a:off x="138550" y="153675"/>
            <a:ext cx="8520600" cy="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School-Wide Expectations</a:t>
            </a:r>
            <a:endParaRPr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93" name="Google Shape;293;p21"/>
          <p:cNvSpPr/>
          <p:nvPr/>
        </p:nvSpPr>
        <p:spPr>
          <a:xfrm>
            <a:off x="4028800" y="2284903"/>
            <a:ext cx="1754100" cy="12507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Redeem for prizes</a:t>
            </a:r>
            <a:endParaRPr sz="18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Google Shape;29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163" y="4391550"/>
            <a:ext cx="8067675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92950" y="53550"/>
            <a:ext cx="1531624" cy="1359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83325" y="610300"/>
            <a:ext cx="2030325" cy="152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5512825" y="2480949"/>
            <a:ext cx="2160650" cy="162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400000">
            <a:off x="32913" y="2795963"/>
            <a:ext cx="1823525" cy="136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5400000">
            <a:off x="7125863" y="1856735"/>
            <a:ext cx="2220475" cy="166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2"/>
          <p:cNvSpPr txBox="1">
            <a:spLocks noGrp="1"/>
          </p:cNvSpPr>
          <p:nvPr>
            <p:ph type="title"/>
          </p:nvPr>
        </p:nvSpPr>
        <p:spPr>
          <a:xfrm>
            <a:off x="311700" y="1155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Words of Wisdom to our Roadrunners</a:t>
            </a:r>
            <a:endParaRPr b="1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05" name="Google Shape;305;p22"/>
          <p:cNvSpPr txBox="1">
            <a:spLocks noGrp="1"/>
          </p:cNvSpPr>
          <p:nvPr>
            <p:ph type="body" idx="1"/>
          </p:nvPr>
        </p:nvSpPr>
        <p:spPr>
          <a:xfrm>
            <a:off x="380125" y="741075"/>
            <a:ext cx="5137500" cy="37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●"/>
            </a:pPr>
            <a:r>
              <a:rPr lang="en" b="1">
                <a:solidFill>
                  <a:srgbClr val="38761D"/>
                </a:solidFill>
              </a:rPr>
              <a:t>Pass all your classes with a “C” or better</a:t>
            </a:r>
            <a:endParaRPr b="1">
              <a:solidFill>
                <a:srgbClr val="38761D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●"/>
            </a:pPr>
            <a:r>
              <a:rPr lang="en" b="1">
                <a:solidFill>
                  <a:srgbClr val="38761D"/>
                </a:solidFill>
              </a:rPr>
              <a:t>Use your Student Agenda</a:t>
            </a:r>
            <a:endParaRPr b="1">
              <a:solidFill>
                <a:srgbClr val="38761D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●"/>
            </a:pPr>
            <a:r>
              <a:rPr lang="en" b="1">
                <a:solidFill>
                  <a:srgbClr val="38761D"/>
                </a:solidFill>
              </a:rPr>
              <a:t>Check Student Portal daily</a:t>
            </a:r>
            <a:endParaRPr b="1">
              <a:solidFill>
                <a:srgbClr val="38761D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●"/>
            </a:pPr>
            <a:r>
              <a:rPr lang="en" b="1">
                <a:solidFill>
                  <a:srgbClr val="38761D"/>
                </a:solidFill>
              </a:rPr>
              <a:t>Get help!</a:t>
            </a:r>
            <a:endParaRPr b="1">
              <a:solidFill>
                <a:srgbClr val="38761D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●"/>
            </a:pPr>
            <a:r>
              <a:rPr lang="en" b="1">
                <a:solidFill>
                  <a:srgbClr val="38761D"/>
                </a:solidFill>
              </a:rPr>
              <a:t>Join a club!</a:t>
            </a:r>
            <a:endParaRPr b="1">
              <a:solidFill>
                <a:srgbClr val="38761D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●"/>
            </a:pPr>
            <a:r>
              <a:rPr lang="en" b="1">
                <a:solidFill>
                  <a:srgbClr val="38761D"/>
                </a:solidFill>
              </a:rPr>
              <a:t>Plagiarism is NOT okay</a:t>
            </a:r>
            <a:endParaRPr b="1">
              <a:solidFill>
                <a:srgbClr val="38761D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●"/>
            </a:pPr>
            <a:r>
              <a:rPr lang="en" b="1">
                <a:solidFill>
                  <a:srgbClr val="38761D"/>
                </a:solidFill>
              </a:rPr>
              <a:t>Use your resources</a:t>
            </a:r>
            <a:endParaRPr b="1">
              <a:solidFill>
                <a:srgbClr val="38761D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Char char="○"/>
            </a:pPr>
            <a:r>
              <a:rPr lang="en" b="1">
                <a:solidFill>
                  <a:srgbClr val="38761D"/>
                </a:solidFill>
              </a:rPr>
              <a:t>Teachers</a:t>
            </a:r>
            <a:endParaRPr b="1">
              <a:solidFill>
                <a:srgbClr val="38761D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Char char="○"/>
            </a:pPr>
            <a:r>
              <a:rPr lang="en" b="1">
                <a:solidFill>
                  <a:srgbClr val="38761D"/>
                </a:solidFill>
              </a:rPr>
              <a:t>Counselors</a:t>
            </a:r>
            <a:endParaRPr b="1">
              <a:solidFill>
                <a:srgbClr val="38761D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Char char="○"/>
            </a:pPr>
            <a:r>
              <a:rPr lang="en" b="1">
                <a:solidFill>
                  <a:srgbClr val="38761D"/>
                </a:solidFill>
              </a:rPr>
              <a:t>Free tutoring</a:t>
            </a:r>
            <a:endParaRPr b="1">
              <a:solidFill>
                <a:srgbClr val="38761D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Char char="○"/>
            </a:pPr>
            <a:r>
              <a:rPr lang="en" b="1">
                <a:solidFill>
                  <a:srgbClr val="38761D"/>
                </a:solidFill>
              </a:rPr>
              <a:t>Clubs</a:t>
            </a:r>
            <a:endParaRPr b="1">
              <a:solidFill>
                <a:srgbClr val="38761D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Char char="○"/>
            </a:pPr>
            <a:r>
              <a:rPr lang="en" b="1">
                <a:solidFill>
                  <a:srgbClr val="38761D"/>
                </a:solidFill>
              </a:rPr>
              <a:t>Sports</a:t>
            </a:r>
            <a:endParaRPr b="1">
              <a:solidFill>
                <a:srgbClr val="38761D"/>
              </a:solidFill>
            </a:endParaRPr>
          </a:p>
        </p:txBody>
      </p:sp>
      <p:pic>
        <p:nvPicPr>
          <p:cNvPr id="306" name="Google Shape;30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163" y="4391550"/>
            <a:ext cx="8067675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70025" y="688275"/>
            <a:ext cx="2743857" cy="355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85000" y="164625"/>
            <a:ext cx="1531624" cy="1359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fa3ea0cb9b_0_0"/>
          <p:cNvSpPr txBox="1">
            <a:spLocks noGrp="1"/>
          </p:cNvSpPr>
          <p:nvPr>
            <p:ph type="ctrTitle"/>
          </p:nvPr>
        </p:nvSpPr>
        <p:spPr>
          <a:xfrm>
            <a:off x="4484875" y="2375425"/>
            <a:ext cx="4664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 sz="2200" b="1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Mrs. Scruton</a:t>
            </a:r>
            <a:r>
              <a:rPr lang="en" sz="22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- Assistant Principal</a:t>
            </a:r>
            <a:endParaRPr sz="2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Guidance &amp; Counseling</a:t>
            </a:r>
            <a:endParaRPr sz="2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 sz="2200" b="1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Mr. Shalash</a:t>
            </a:r>
            <a:r>
              <a:rPr lang="en" sz="22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- Assistant Principal</a:t>
            </a:r>
            <a:endParaRPr sz="2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9th &amp; 10th Grade</a:t>
            </a:r>
            <a:endParaRPr sz="2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Dr. Osman</a:t>
            </a:r>
            <a:r>
              <a:rPr lang="en" sz="22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- Assistant Principal</a:t>
            </a:r>
            <a:endParaRPr sz="2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11th &amp; 12th Grade</a:t>
            </a:r>
            <a:endParaRPr sz="2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 sz="2200" b="1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Mrs. LaBare</a:t>
            </a:r>
            <a:r>
              <a:rPr lang="en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-  IB Coordinator</a:t>
            </a:r>
            <a:endParaRPr sz="2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7th &amp; 8th Grade</a:t>
            </a:r>
            <a:endParaRPr sz="2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gfa3ea0cb9b_0_0"/>
          <p:cNvPicPr preferRelativeResize="0"/>
          <p:nvPr/>
        </p:nvPicPr>
        <p:blipFill rotWithShape="1">
          <a:blip r:embed="rId3">
            <a:alphaModFix/>
          </a:blip>
          <a:srcRect l="26941" r="23056"/>
          <a:stretch/>
        </p:blipFill>
        <p:spPr>
          <a:xfrm>
            <a:off x="1919750" y="2727575"/>
            <a:ext cx="1489050" cy="198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fa3ea0cb9b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" y="0"/>
            <a:ext cx="191975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gfa3ea0cb9b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90000" y="600450"/>
            <a:ext cx="1673075" cy="2038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gfa3ea0cb9b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78500" y="610425"/>
            <a:ext cx="1530288" cy="203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fa3ea0cb9b_0_0"/>
          <p:cNvPicPr preferRelativeResize="0"/>
          <p:nvPr/>
        </p:nvPicPr>
        <p:blipFill rotWithShape="1">
          <a:blip r:embed="rId7">
            <a:alphaModFix/>
          </a:blip>
          <a:srcRect l="5482" r="11447"/>
          <a:stretch/>
        </p:blipFill>
        <p:spPr>
          <a:xfrm>
            <a:off x="3475375" y="2719670"/>
            <a:ext cx="1673075" cy="1970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3"/>
          <p:cNvSpPr txBox="1">
            <a:spLocks noGrp="1"/>
          </p:cNvSpPr>
          <p:nvPr>
            <p:ph type="title"/>
          </p:nvPr>
        </p:nvSpPr>
        <p:spPr>
          <a:xfrm>
            <a:off x="311700" y="1155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5600" b="1">
                <a:solidFill>
                  <a:srgbClr val="38761D"/>
                </a:solidFill>
                <a:latin typeface="Impact"/>
                <a:ea typeface="Impact"/>
                <a:cs typeface="Impact"/>
                <a:sym typeface="Impact"/>
              </a:rPr>
              <a:t>BustieClaus</a:t>
            </a:r>
            <a:endParaRPr sz="5600" b="1">
              <a:solidFill>
                <a:srgbClr val="38761D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314" name="Google Shape;31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163" y="4391550"/>
            <a:ext cx="8067675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5000" y="164625"/>
            <a:ext cx="1531624" cy="1359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3" title="EXPECTATIONSbustieclause.MOV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31275" y="1083225"/>
            <a:ext cx="5881450" cy="3308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"/>
          <p:cNvSpPr txBox="1">
            <a:spLocks noGrp="1"/>
          </p:cNvSpPr>
          <p:nvPr>
            <p:ph type="title"/>
          </p:nvPr>
        </p:nvSpPr>
        <p:spPr>
          <a:xfrm>
            <a:off x="156225" y="115350"/>
            <a:ext cx="29409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Who Are We?</a:t>
            </a:r>
            <a:endParaRPr b="1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1" name="Google Shape;111;p2"/>
          <p:cNvSpPr txBox="1">
            <a:spLocks noGrp="1"/>
          </p:cNvSpPr>
          <p:nvPr>
            <p:ph type="body" idx="1"/>
          </p:nvPr>
        </p:nvSpPr>
        <p:spPr>
          <a:xfrm>
            <a:off x="160950" y="629550"/>
            <a:ext cx="7665900" cy="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b="1">
                <a:solidFill>
                  <a:srgbClr val="274E13"/>
                </a:solidFill>
                <a:latin typeface="Oswald"/>
                <a:ea typeface="Oswald"/>
                <a:cs typeface="Oswald"/>
                <a:sym typeface="Oswald"/>
              </a:rPr>
              <a:t>Saddleback High School</a:t>
            </a:r>
            <a:r>
              <a:rPr lang="en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>
                <a:latin typeface="Oswald"/>
                <a:ea typeface="Oswald"/>
                <a:cs typeface="Oswald"/>
                <a:sym typeface="Oswald"/>
              </a:rPr>
              <a:t>-</a:t>
            </a:r>
            <a:r>
              <a:rPr lang="en"/>
              <a:t> “</a:t>
            </a:r>
            <a:r>
              <a:rPr lang="en" sz="1400" b="1" i="1">
                <a:solidFill>
                  <a:srgbClr val="38761D"/>
                </a:solidFill>
              </a:rPr>
              <a:t>We will work together to deliver rigorous instruction and personalized support to provide a successful transition to higher education and beyond, while promoting lifelong learning.”</a:t>
            </a:r>
            <a:endParaRPr sz="1400" b="1" i="1">
              <a:solidFill>
                <a:srgbClr val="38761D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endParaRPr/>
          </a:p>
        </p:txBody>
      </p:sp>
      <p:sp>
        <p:nvSpPr>
          <p:cNvPr id="112" name="Google Shape;112;p2"/>
          <p:cNvSpPr txBox="1"/>
          <p:nvPr/>
        </p:nvSpPr>
        <p:spPr>
          <a:xfrm>
            <a:off x="3616175" y="1797436"/>
            <a:ext cx="2176500" cy="16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163" y="4391550"/>
            <a:ext cx="8067675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2997" y="1672363"/>
            <a:ext cx="2990127" cy="138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28475" y="1660752"/>
            <a:ext cx="3023887" cy="140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35726" y="157625"/>
            <a:ext cx="1393351" cy="123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20002" y="3067950"/>
            <a:ext cx="2118297" cy="1383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49855" y="2507975"/>
            <a:ext cx="1412680" cy="188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50648" y="2866350"/>
            <a:ext cx="2035276" cy="152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067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500" b="1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Reflections on the first semester</a:t>
            </a:r>
            <a:endParaRPr sz="2500">
              <a:latin typeface="Oswald"/>
              <a:ea typeface="Oswald"/>
              <a:cs typeface="Oswald"/>
              <a:sym typeface="Oswald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500" i="1">
                <a:solidFill>
                  <a:srgbClr val="38761D"/>
                </a:solidFill>
              </a:rPr>
              <a:t>Is it what you expected?</a:t>
            </a:r>
            <a:endParaRPr sz="2500" i="1">
              <a:solidFill>
                <a:srgbClr val="38761D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b="1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Goal Setting</a:t>
            </a:r>
            <a:br>
              <a:rPr lang="en" sz="2500"/>
            </a:br>
            <a:r>
              <a:rPr lang="en" sz="2500"/>
              <a:t>	</a:t>
            </a:r>
            <a:r>
              <a:rPr lang="en" sz="2500" i="1">
                <a:solidFill>
                  <a:srgbClr val="38761D"/>
                </a:solidFill>
              </a:rPr>
              <a:t>What’s your plan?</a:t>
            </a:r>
            <a:endParaRPr sz="2500" i="1">
              <a:solidFill>
                <a:srgbClr val="38761D"/>
              </a:solidFill>
            </a:endParaRPr>
          </a:p>
        </p:txBody>
      </p:sp>
      <p:sp>
        <p:nvSpPr>
          <p:cNvPr id="125" name="Google Shape;125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solidFill>
                  <a:srgbClr val="38761D"/>
                </a:solidFill>
                <a:latin typeface="Impact"/>
                <a:ea typeface="Impact"/>
                <a:cs typeface="Impact"/>
                <a:sym typeface="Impact"/>
              </a:rPr>
              <a:t>Where are we and what are we doing?</a:t>
            </a:r>
            <a:endParaRPr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26" name="Google Shape;12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3426" y="70050"/>
            <a:ext cx="1393351" cy="123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8150" y="4487775"/>
            <a:ext cx="8067675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48875" y="1306975"/>
            <a:ext cx="3006575" cy="300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"/>
          <p:cNvSpPr txBox="1">
            <a:spLocks noGrp="1"/>
          </p:cNvSpPr>
          <p:nvPr>
            <p:ph type="title"/>
          </p:nvPr>
        </p:nvSpPr>
        <p:spPr>
          <a:xfrm>
            <a:off x="311700" y="65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800" b="1" i="0" u="none" strike="noStrike" cap="none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Attendance &amp; Illness</a:t>
            </a:r>
            <a:endParaRPr b="1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34" name="Google Shape;134;p5"/>
          <p:cNvSpPr txBox="1">
            <a:spLocks noGrp="1"/>
          </p:cNvSpPr>
          <p:nvPr>
            <p:ph type="body" idx="1"/>
          </p:nvPr>
        </p:nvSpPr>
        <p:spPr>
          <a:xfrm>
            <a:off x="311700" y="541175"/>
            <a:ext cx="8520600" cy="39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>
                <a:solidFill>
                  <a:srgbClr val="38761D"/>
                </a:solidFill>
              </a:rPr>
              <a:t>Regular attendance is vital to your success at Saddleback!</a:t>
            </a:r>
            <a:endParaRPr sz="16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●"/>
            </a:pPr>
            <a:r>
              <a:rPr lang="en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Any Absence-</a:t>
            </a:r>
            <a:r>
              <a:rPr lang="en" sz="1600" b="1" i="0" u="sng" strike="noStrike" cap="none">
                <a:solidFill>
                  <a:srgbClr val="274E13"/>
                </a:solidFill>
                <a:latin typeface="Arial"/>
                <a:ea typeface="Arial"/>
                <a:cs typeface="Arial"/>
                <a:sym typeface="Arial"/>
              </a:rPr>
              <a:t>Requires a valid reason</a:t>
            </a:r>
            <a:r>
              <a:rPr lang="en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200"/>
          </a:p>
          <a:p>
            <a:pPr marL="285750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●"/>
            </a:pPr>
            <a:r>
              <a:rPr lang="en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all absences are excusable</a:t>
            </a:r>
            <a:endParaRPr sz="1600"/>
          </a:p>
          <a:p>
            <a:pPr marL="285750" marR="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2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2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2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u="sng">
                <a:solidFill>
                  <a:srgbClr val="38761D"/>
                </a:solidFill>
              </a:rPr>
              <a:t>Ilness</a:t>
            </a:r>
            <a:endParaRPr/>
          </a:p>
          <a:p>
            <a:pPr marL="17145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200" b="1">
                <a:solidFill>
                  <a:schemeClr val="dk1"/>
                </a:solidFill>
              </a:rPr>
              <a:t>Must come to the nurse’s office for evaluation</a:t>
            </a:r>
            <a:endParaRPr>
              <a:solidFill>
                <a:schemeClr val="dk1"/>
              </a:solidFill>
            </a:endParaRPr>
          </a:p>
          <a:p>
            <a:pPr marL="17145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200" b="1">
                <a:solidFill>
                  <a:schemeClr val="dk1"/>
                </a:solidFill>
              </a:rPr>
              <a:t>Don’t call parents ahead of time</a:t>
            </a:r>
            <a:endParaRPr sz="1200" b="1">
              <a:solidFill>
                <a:srgbClr val="FF0000"/>
              </a:solidFill>
            </a:endParaRPr>
          </a:p>
          <a:p>
            <a:pPr marL="171450" lvl="0" indent="-1778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Char char="●"/>
            </a:pPr>
            <a:r>
              <a:rPr lang="en" sz="1300" b="1">
                <a:solidFill>
                  <a:srgbClr val="FF0000"/>
                </a:solidFill>
              </a:rPr>
              <a:t>Clear Absences-ASAP</a:t>
            </a:r>
            <a:endParaRPr sz="1500">
              <a:solidFill>
                <a:srgbClr val="FF0000"/>
              </a:solidFill>
            </a:endParaRPr>
          </a:p>
          <a:p>
            <a:pPr marL="171450" lvl="0" indent="-1778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Char char="●"/>
            </a:pPr>
            <a:r>
              <a:rPr lang="en" sz="1300" b="1">
                <a:solidFill>
                  <a:srgbClr val="FF0000"/>
                </a:solidFill>
              </a:rPr>
              <a:t>Doctor’s Note-Proof</a:t>
            </a:r>
            <a:endParaRPr sz="1300" b="1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COVID TESTING MONDAYS</a:t>
            </a:r>
            <a:endParaRPr b="1">
              <a:solidFill>
                <a:schemeClr val="dk1"/>
              </a:solidFill>
            </a:endParaRPr>
          </a:p>
          <a:p>
            <a:pPr marL="171450" marR="0" lvl="0" indent="-101600" algn="l" rtl="0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  <a:p>
            <a:pPr marL="171450" marR="0" lvl="0" indent="-101600" algn="l" rtl="0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01600" algn="l" rtl="0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01600" algn="l" rtl="0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01600" algn="l" rtl="0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01600" algn="l" rtl="0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01600" algn="l" rtl="0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01600" algn="l" rtl="0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01600" algn="l" rtl="0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01600" algn="l" rtl="0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01600" algn="l" rtl="0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01600" algn="l" rtl="0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01600" algn="l" rtl="0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01600" algn="l" rtl="0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01600" algn="l" rtl="0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01600" algn="l" rtl="0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01600" algn="l" rtl="0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01600" algn="l" rtl="0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01600" algn="l" rtl="0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01600" algn="l" rtl="0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01600" algn="l" rtl="0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01600" algn="l" rtl="0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01600" algn="l" rtl="0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35" name="Google Shape;135;p5"/>
          <p:cNvGraphicFramePr/>
          <p:nvPr/>
        </p:nvGraphicFramePr>
        <p:xfrm>
          <a:off x="538150" y="1538405"/>
          <a:ext cx="3000000" cy="3000000"/>
        </p:xfrm>
        <a:graphic>
          <a:graphicData uri="http://schemas.openxmlformats.org/drawingml/2006/table">
            <a:tbl>
              <a:tblPr>
                <a:gradFill>
                  <a:gsLst>
                    <a:gs pos="0">
                      <a:schemeClr val="accent2"/>
                    </a:gs>
                    <a:gs pos="100000">
                      <a:srgbClr val="BBBBBB"/>
                    </a:gs>
                  </a:gsLst>
                  <a:lin ang="16200000" scaled="0"/>
                </a:gradFill>
                <a:tableStyleId>{E6EB7D78-D252-4810-B1D4-94BA7A70A3FD}</a:tableStyleId>
              </a:tblPr>
              <a:tblGrid>
                <a:gridCol w="1794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2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220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chemeClr val="lt2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Excused vs. Unexcused</a:t>
                      </a:r>
                      <a:endParaRPr sz="1200" u="none" strike="noStrike" cap="none">
                        <a:solidFill>
                          <a:schemeClr val="lt2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Medical-Dental-Illness</a:t>
                      </a:r>
                      <a:endParaRPr sz="900" u="none" strike="noStrike" cap="none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Court Dates</a:t>
                      </a:r>
                      <a:endParaRPr sz="900" u="none" strike="noStrike" cap="none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Bereavement</a:t>
                      </a:r>
                      <a:endParaRPr sz="900" u="none" strike="noStrike" cap="none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School Business</a:t>
                      </a:r>
                      <a:endParaRPr sz="900" u="none" strike="noStrike" cap="none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Oversleeping</a:t>
                      </a:r>
                      <a:endParaRPr sz="900" u="none" strike="noStrike" cap="none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Babysitting</a:t>
                      </a:r>
                      <a:endParaRPr sz="900" u="none" strike="noStrike" cap="none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Trips outside of the country*</a:t>
                      </a:r>
                      <a:endParaRPr sz="900" u="none" strike="noStrike" cap="none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Ditching</a:t>
                      </a:r>
                      <a:endParaRPr sz="900" u="none" strike="noStrike" cap="none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AA8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36" name="Google Shape;13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150" y="4487775"/>
            <a:ext cx="8067675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61696" y="1084800"/>
            <a:ext cx="2470600" cy="25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5"/>
          <p:cNvSpPr/>
          <p:nvPr/>
        </p:nvSpPr>
        <p:spPr>
          <a:xfrm>
            <a:off x="6475500" y="3872400"/>
            <a:ext cx="2356800" cy="405900"/>
          </a:xfrm>
          <a:prstGeom prst="rect">
            <a:avLst/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Student Agenda page </a:t>
            </a:r>
            <a:r>
              <a:rPr lang="en" b="1">
                <a:solidFill>
                  <a:srgbClr val="FFFF00"/>
                </a:solidFill>
              </a:rPr>
              <a:t>5</a:t>
            </a:r>
            <a:endParaRPr sz="14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fa4bd58461_0_5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Tardy Policy</a:t>
            </a:r>
            <a:endParaRPr b="1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144" name="Google Shape;144;gfa4bd58461_0_5"/>
          <p:cNvSpPr txBox="1">
            <a:spLocks noGrp="1"/>
          </p:cNvSpPr>
          <p:nvPr>
            <p:ph type="body" idx="1"/>
          </p:nvPr>
        </p:nvSpPr>
        <p:spPr>
          <a:xfrm>
            <a:off x="311700" y="923875"/>
            <a:ext cx="37551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7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300" b="1" u="sng">
                <a:solidFill>
                  <a:srgbClr val="FF0000"/>
                </a:solidFill>
              </a:rPr>
              <a:t>Tardy</a:t>
            </a:r>
            <a:r>
              <a:rPr lang="en" sz="1300">
                <a:solidFill>
                  <a:schemeClr val="dk1"/>
                </a:solidFill>
              </a:rPr>
              <a:t>- </a:t>
            </a:r>
            <a:r>
              <a:rPr lang="en" sz="1300" b="1" i="1">
                <a:solidFill>
                  <a:srgbClr val="FF0000"/>
                </a:solidFill>
              </a:rPr>
              <a:t>1-30 minutes late</a:t>
            </a:r>
            <a:endParaRPr sz="1300"/>
          </a:p>
          <a:p>
            <a:pPr marL="17145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300" b="1" u="sng">
                <a:solidFill>
                  <a:srgbClr val="FF0000"/>
                </a:solidFill>
              </a:rPr>
              <a:t>Truancy</a:t>
            </a:r>
            <a:r>
              <a:rPr lang="en" sz="1300">
                <a:solidFill>
                  <a:schemeClr val="dk1"/>
                </a:solidFill>
              </a:rPr>
              <a:t>- </a:t>
            </a:r>
            <a:r>
              <a:rPr lang="en" sz="1300" b="1" i="1" u="sng">
                <a:solidFill>
                  <a:srgbClr val="FF0000"/>
                </a:solidFill>
              </a:rPr>
              <a:t>31 minutes of more</a:t>
            </a:r>
            <a:r>
              <a:rPr lang="en" sz="1300">
                <a:solidFill>
                  <a:schemeClr val="dk1"/>
                </a:solidFill>
              </a:rPr>
              <a:t>. </a:t>
            </a:r>
            <a:endParaRPr sz="1300">
              <a:solidFill>
                <a:schemeClr val="dk1"/>
              </a:solidFill>
            </a:endParaRPr>
          </a:p>
          <a:p>
            <a:pPr marL="17145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300" b="1">
                <a:solidFill>
                  <a:schemeClr val="dk1"/>
                </a:solidFill>
              </a:rPr>
              <a:t>An absence will be considered a truancy if not excused</a:t>
            </a:r>
            <a:endParaRPr sz="1500"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endParaRPr/>
          </a:p>
        </p:txBody>
      </p:sp>
      <p:sp>
        <p:nvSpPr>
          <p:cNvPr id="145" name="Google Shape;145;gfa4bd58461_0_5"/>
          <p:cNvSpPr/>
          <p:nvPr/>
        </p:nvSpPr>
        <p:spPr>
          <a:xfrm>
            <a:off x="1015050" y="3938650"/>
            <a:ext cx="2356800" cy="405900"/>
          </a:xfrm>
          <a:prstGeom prst="rect">
            <a:avLst/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Student Agenda page </a:t>
            </a:r>
            <a:r>
              <a:rPr lang="en" b="1">
                <a:solidFill>
                  <a:srgbClr val="FFFF00"/>
                </a:solidFill>
              </a:rPr>
              <a:t>5</a:t>
            </a:r>
            <a:endParaRPr sz="14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gfa4bd58461_0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163" y="4391550"/>
            <a:ext cx="8067675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fa4bd58461_0_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94676" y="115575"/>
            <a:ext cx="1393351" cy="123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fa4bd58461_0_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4000" y="2077375"/>
            <a:ext cx="2278900" cy="17148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9" name="Google Shape;149;gfa4bd58461_0_5"/>
          <p:cNvGraphicFramePr/>
          <p:nvPr/>
        </p:nvGraphicFramePr>
        <p:xfrm>
          <a:off x="4159200" y="1485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{A9D3CB06-FF35-445C-99ED-A70831341E8F}</a:tableStyleId>
              </a:tblPr>
              <a:tblGrid>
                <a:gridCol w="121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8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1st Tardy</a:t>
                      </a:r>
                      <a:endParaRPr b="1"/>
                    </a:p>
                  </a:txBody>
                  <a:tcPr marL="91425" marR="91425" marT="91425" marB="91425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Warning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2nd Tardy</a:t>
                      </a:r>
                      <a:endParaRPr b="1"/>
                    </a:p>
                  </a:txBody>
                  <a:tcPr marL="91425" marR="91425" marT="91425" marB="91425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Parent Contact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3rd Tardy</a:t>
                      </a:r>
                      <a:endParaRPr b="1"/>
                    </a:p>
                  </a:txBody>
                  <a:tcPr marL="91425" marR="91425" marT="91425" marB="91425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Parent Contact &amp; Teacher Assigned Consequence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6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4th Tardy</a:t>
                      </a:r>
                      <a:endParaRPr b="1"/>
                    </a:p>
                  </a:txBody>
                  <a:tcPr marL="91425" marR="91425" marT="91425" marB="91425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Teacher Assigned Consequence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5th, 8th, 10th Tardy</a:t>
                      </a:r>
                      <a:endParaRPr b="1"/>
                    </a:p>
                  </a:txBody>
                  <a:tcPr marL="91425" marR="91425" marT="91425" marB="91425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Saturday School, SART, or SARB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"/>
          <p:cNvSpPr txBox="1">
            <a:spLocks noGrp="1"/>
          </p:cNvSpPr>
          <p:nvPr>
            <p:ph type="title"/>
          </p:nvPr>
        </p:nvSpPr>
        <p:spPr>
          <a:xfrm>
            <a:off x="311700" y="1155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Student Conduct</a:t>
            </a:r>
            <a:endParaRPr b="1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155" name="Google Shape;155;p6"/>
          <p:cNvSpPr txBox="1">
            <a:spLocks noGrp="1"/>
          </p:cNvSpPr>
          <p:nvPr>
            <p:ph type="body" idx="1"/>
          </p:nvPr>
        </p:nvSpPr>
        <p:spPr>
          <a:xfrm>
            <a:off x="538175" y="767175"/>
            <a:ext cx="74397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100"/>
              <a:t>Cell Policy</a:t>
            </a:r>
            <a:endParaRPr sz="2100"/>
          </a:p>
          <a:p>
            <a:pPr marL="457200" lvl="0" indent="-3619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Headphones/ earbuds</a:t>
            </a:r>
            <a:endParaRPr sz="21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100"/>
              <a:t>Dress Code</a:t>
            </a:r>
            <a:endParaRPr sz="2100"/>
          </a:p>
          <a:p>
            <a:pPr marL="457200" lvl="0" indent="-3619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Hoodies</a:t>
            </a:r>
            <a:endParaRPr sz="2100"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Hats</a:t>
            </a:r>
            <a:endParaRPr sz="21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100"/>
              <a:t>Skateboards/bikes</a:t>
            </a:r>
            <a:endParaRPr sz="2100"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endParaRPr/>
          </a:p>
        </p:txBody>
      </p:sp>
      <p:sp>
        <p:nvSpPr>
          <p:cNvPr id="156" name="Google Shape;156;p6"/>
          <p:cNvSpPr/>
          <p:nvPr/>
        </p:nvSpPr>
        <p:spPr>
          <a:xfrm>
            <a:off x="6425400" y="3901425"/>
            <a:ext cx="2356800" cy="405900"/>
          </a:xfrm>
          <a:prstGeom prst="rect">
            <a:avLst/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Student Agenda page 6-8</a:t>
            </a:r>
            <a:endParaRPr sz="14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42925" y="2788773"/>
            <a:ext cx="2056875" cy="102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8163" y="4391550"/>
            <a:ext cx="8067675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94676" y="115575"/>
            <a:ext cx="1393351" cy="1236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 txBox="1">
            <a:spLocks noGrp="1"/>
          </p:cNvSpPr>
          <p:nvPr>
            <p:ph type="title"/>
          </p:nvPr>
        </p:nvSpPr>
        <p:spPr>
          <a:xfrm>
            <a:off x="85250" y="355075"/>
            <a:ext cx="852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Cell phones</a:t>
            </a:r>
            <a:endParaRPr b="1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Headphones</a:t>
            </a:r>
            <a:endParaRPr b="1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Earbuds Policy</a:t>
            </a:r>
            <a:endParaRPr b="1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5" name="Google Shape;165;p7"/>
          <p:cNvSpPr txBox="1">
            <a:spLocks noGrp="1"/>
          </p:cNvSpPr>
          <p:nvPr>
            <p:ph type="body" idx="1"/>
          </p:nvPr>
        </p:nvSpPr>
        <p:spPr>
          <a:xfrm>
            <a:off x="6244182" y="1657563"/>
            <a:ext cx="2706531" cy="996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None/>
            </a:pPr>
            <a:r>
              <a:rPr lang="en" b="1" i="1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*</a:t>
            </a:r>
            <a:r>
              <a:rPr lang="en" i="1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Teacher’s discretion in the classroom</a:t>
            </a:r>
            <a:endParaRPr i="1">
              <a:solidFill>
                <a:srgbClr val="FF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9144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45720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 sz="2000" b="1">
                <a:solidFill>
                  <a:srgbClr val="000000"/>
                </a:solidFill>
              </a:rPr>
              <a:t> </a:t>
            </a:r>
            <a:endParaRPr sz="2000" b="1">
              <a:solidFill>
                <a:srgbClr val="000000"/>
              </a:solidFill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endParaRPr/>
          </a:p>
        </p:txBody>
      </p:sp>
      <p:pic>
        <p:nvPicPr>
          <p:cNvPr id="166" name="Google Shape;16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163" y="4391550"/>
            <a:ext cx="8067675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59526" y="157625"/>
            <a:ext cx="1393351" cy="123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10100" y="75825"/>
            <a:ext cx="3500275" cy="419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15628" y="3795667"/>
            <a:ext cx="3063250" cy="607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"/>
          <p:cNvSpPr txBox="1">
            <a:spLocks noGrp="1"/>
          </p:cNvSpPr>
          <p:nvPr>
            <p:ph type="title"/>
          </p:nvPr>
        </p:nvSpPr>
        <p:spPr>
          <a:xfrm>
            <a:off x="184425" y="1728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900" b="1">
                <a:solidFill>
                  <a:srgbClr val="38761D"/>
                </a:solidFill>
                <a:latin typeface="Impact"/>
                <a:ea typeface="Impact"/>
                <a:cs typeface="Impact"/>
                <a:sym typeface="Impact"/>
              </a:rPr>
              <a:t>Dress Code -</a:t>
            </a:r>
            <a:r>
              <a:rPr lang="en" sz="2900" b="1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 What’s acceptable &amp; What’s not?</a:t>
            </a:r>
            <a:endParaRPr sz="2900" b="1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5" name="Google Shape;175;p11"/>
          <p:cNvSpPr txBox="1">
            <a:spLocks noGrp="1"/>
          </p:cNvSpPr>
          <p:nvPr>
            <p:ph type="body" idx="1"/>
          </p:nvPr>
        </p:nvSpPr>
        <p:spPr>
          <a:xfrm>
            <a:off x="708600" y="770500"/>
            <a:ext cx="6847500" cy="14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Hats / Caps/Beanies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 </a:t>
            </a: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Saddleback hats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 allowed on campus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only be worn outdoor (not in buildings or classrooms)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</a:t>
            </a: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Hoodies 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worn over head except when weather permits (outdoors)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i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Violation of school dress code can lead to consequences, including parent conference, issuing of spirit wear, detention, campus beautification, Saturday School, or other consequences issued by admin.</a:t>
            </a:r>
            <a:endParaRPr sz="1700" i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11"/>
          <p:cNvSpPr/>
          <p:nvPr/>
        </p:nvSpPr>
        <p:spPr>
          <a:xfrm>
            <a:off x="465750" y="3837725"/>
            <a:ext cx="2217600" cy="392700"/>
          </a:xfrm>
          <a:prstGeom prst="rect">
            <a:avLst/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Student Agenda page 9</a:t>
            </a:r>
            <a:endParaRPr sz="14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163" y="4391550"/>
            <a:ext cx="8067675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59526" y="157625"/>
            <a:ext cx="1393351" cy="1236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736</Words>
  <Application>Microsoft Office PowerPoint</Application>
  <PresentationFormat>On-screen Show (16:9)</PresentationFormat>
  <Paragraphs>249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Impact</vt:lpstr>
      <vt:lpstr>Oswald</vt:lpstr>
      <vt:lpstr>Arial</vt:lpstr>
      <vt:lpstr>Bree Serif</vt:lpstr>
      <vt:lpstr>Calibri</vt:lpstr>
      <vt:lpstr>Simple Light</vt:lpstr>
      <vt:lpstr>Simple Light</vt:lpstr>
      <vt:lpstr>Saddleback Scholars</vt:lpstr>
      <vt:lpstr>Mrs. Scruton - Assistant Principal Guidance &amp; Counseling  Mr. Shalash - Assistant Principal 9th &amp; 10th Grade  Dr. Osman - Assistant Principal 11th &amp; 12th Grade  Mrs. LaBare -  IB Coordinator 7th &amp; 8th Grade</vt:lpstr>
      <vt:lpstr>Who Are We?</vt:lpstr>
      <vt:lpstr>Where are we and what are we doing?</vt:lpstr>
      <vt:lpstr>Attendance &amp; Illness</vt:lpstr>
      <vt:lpstr>Tardy Policy </vt:lpstr>
      <vt:lpstr>Student Conduct </vt:lpstr>
      <vt:lpstr>Cell phones Headphones Earbuds Policy</vt:lpstr>
      <vt:lpstr>Dress Code - What’s acceptable &amp; What’s not?</vt:lpstr>
      <vt:lpstr>Slides &amp; Sandals - What’s acceptable &amp; What’s not? </vt:lpstr>
      <vt:lpstr>PowerPoint Presentation</vt:lpstr>
      <vt:lpstr>Lunch</vt:lpstr>
      <vt:lpstr>Grading Policy </vt:lpstr>
      <vt:lpstr> Chromebooks </vt:lpstr>
      <vt:lpstr>Spring Testing</vt:lpstr>
      <vt:lpstr>Spring Activities</vt:lpstr>
      <vt:lpstr> Connect with Saddleback </vt:lpstr>
      <vt:lpstr>School-Wide Expectations</vt:lpstr>
      <vt:lpstr>Words of Wisdom to our Roadrunners</vt:lpstr>
      <vt:lpstr>BustieClaus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Saddleback Scholars</dc:title>
  <dc:creator>Gerardo Correa</dc:creator>
  <cp:lastModifiedBy>Shalash, Anuar</cp:lastModifiedBy>
  <cp:revision>1</cp:revision>
  <dcterms:modified xsi:type="dcterms:W3CDTF">2021-11-10T15:31:41Z</dcterms:modified>
</cp:coreProperties>
</file>